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33"/>
  </p:notesMasterIdLst>
  <p:sldIdLst>
    <p:sldId id="256" r:id="rId2"/>
    <p:sldId id="285" r:id="rId3"/>
    <p:sldId id="258" r:id="rId4"/>
    <p:sldId id="277" r:id="rId5"/>
    <p:sldId id="279" r:id="rId6"/>
    <p:sldId id="286" r:id="rId7"/>
    <p:sldId id="289" r:id="rId8"/>
    <p:sldId id="287" r:id="rId9"/>
    <p:sldId id="260" r:id="rId10"/>
    <p:sldId id="262" r:id="rId11"/>
    <p:sldId id="274" r:id="rId12"/>
    <p:sldId id="263" r:id="rId13"/>
    <p:sldId id="264" r:id="rId14"/>
    <p:sldId id="283" r:id="rId15"/>
    <p:sldId id="265" r:id="rId16"/>
    <p:sldId id="266" r:id="rId17"/>
    <p:sldId id="267" r:id="rId18"/>
    <p:sldId id="269" r:id="rId19"/>
    <p:sldId id="270" r:id="rId20"/>
    <p:sldId id="271" r:id="rId21"/>
    <p:sldId id="284" r:id="rId22"/>
    <p:sldId id="268" r:id="rId23"/>
    <p:sldId id="288" r:id="rId24"/>
    <p:sldId id="272" r:id="rId25"/>
    <p:sldId id="273" r:id="rId26"/>
    <p:sldId id="290" r:id="rId27"/>
    <p:sldId id="275" r:id="rId28"/>
    <p:sldId id="259" r:id="rId29"/>
    <p:sldId id="280" r:id="rId30"/>
    <p:sldId id="281" r:id="rId31"/>
    <p:sldId id="28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9D499959-EAA7-4C5C-AA93-5E7DED6377C3}">
          <p14:sldIdLst>
            <p14:sldId id="256"/>
            <p14:sldId id="285"/>
            <p14:sldId id="258"/>
            <p14:sldId id="277"/>
            <p14:sldId id="279"/>
            <p14:sldId id="286"/>
            <p14:sldId id="289"/>
            <p14:sldId id="287"/>
            <p14:sldId id="260"/>
            <p14:sldId id="262"/>
            <p14:sldId id="274"/>
            <p14:sldId id="263"/>
            <p14:sldId id="264"/>
            <p14:sldId id="283"/>
            <p14:sldId id="265"/>
            <p14:sldId id="266"/>
            <p14:sldId id="267"/>
            <p14:sldId id="269"/>
            <p14:sldId id="270"/>
            <p14:sldId id="271"/>
            <p14:sldId id="284"/>
            <p14:sldId id="268"/>
            <p14:sldId id="288"/>
            <p14:sldId id="272"/>
            <p14:sldId id="273"/>
            <p14:sldId id="290"/>
            <p14:sldId id="275"/>
          </p14:sldIdLst>
        </p14:section>
        <p14:section name="附录" id="{1FA93A2D-43F3-4DBB-8130-D682BD9E967D}">
          <p14:sldIdLst/>
        </p14:section>
        <p14:section name="时间关系弃用" id="{95DA3ACF-EF97-463B-AAFD-08A28642DD25}">
          <p14:sldIdLst>
            <p14:sldId id="25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79601" autoAdjust="0"/>
  </p:normalViewPr>
  <p:slideViewPr>
    <p:cSldViewPr snapToGrid="0">
      <p:cViewPr varScale="1">
        <p:scale>
          <a:sx n="91" d="100"/>
          <a:sy n="91" d="100"/>
        </p:scale>
        <p:origin x="558" y="7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各位评审专家大家好，我是林庆毫，我的研究方向是视频编解码，软件算法和硬件实现都有涉及。</a:t>
            </a:r>
            <a:endParaRPr lang="en-US" altLang="zh-CN"/>
          </a:p>
          <a:p>
            <a:r>
              <a:rPr lang="zh-CN" altLang="en-US"/>
              <a:t>导师是林敏教授，今天具体的报告主题是</a:t>
            </a:r>
            <a:r>
              <a:rPr lang="en-US" altLang="zh-CN"/>
              <a:t>H.265</a:t>
            </a:r>
            <a:r>
              <a:rPr lang="zh-CN" altLang="en-US"/>
              <a:t>无损帧内编码算法优化及硬件实现。</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先介绍第一个算法，</a:t>
            </a:r>
            <a:r>
              <a:rPr lang="en-US" altLang="zh-CN"/>
              <a:t>L</a:t>
            </a:r>
            <a:r>
              <a:rPr lang="zh-CN" altLang="en-US"/>
              <a:t>形迭代预测。</a:t>
            </a:r>
            <a:endParaRPr lang="en-US" altLang="zh-CN"/>
          </a:p>
          <a:p>
            <a:endParaRPr lang="en-US" altLang="zh-CN"/>
          </a:p>
          <a:p>
            <a:r>
              <a:rPr lang="zh-CN" altLang="en-US"/>
              <a:t>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a:t>
            </a:r>
            <a:endParaRPr lang="en-US" altLang="zh-CN"/>
          </a:p>
          <a:p>
            <a:endParaRPr lang="en-US" altLang="zh-CN"/>
          </a:p>
          <a:p>
            <a:r>
              <a:rPr lang="zh-CN" altLang="en-US"/>
              <a:t>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10</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a:t>
            </a:r>
            <a:endParaRPr lang="en-US" altLang="zh-CN"/>
          </a:p>
          <a:p>
            <a:r>
              <a:rPr lang="zh-CN" altLang="en-US"/>
              <a:t>这里有一个统计验证了这个想法，这里将每个预测模式得到的预测值的准确度分布用颜色画了出来。颜色越深待变预测越准，基本上都是越靠近右下角预测准确度越低。</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我们通过标准的测试流程来验证算法的性能</a:t>
            </a:r>
            <a:endParaRPr lang="en-US" altLang="zh-CN"/>
          </a:p>
          <a:p>
            <a:endParaRPr lang="en-US" altLang="zh-CN"/>
          </a:p>
          <a:p>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接下来介绍第二个算法，</a:t>
            </a:r>
            <a:r>
              <a:rPr lang="en-US" altLang="zh-CN"/>
              <a:t>L</a:t>
            </a:r>
            <a:r>
              <a:rPr lang="zh-CN" altLang="en-US"/>
              <a:t>形编码块划分。</a:t>
            </a:r>
            <a:endParaRPr lang="en-US" altLang="zh-CN"/>
          </a:p>
          <a:p>
            <a:endParaRPr lang="en-US" altLang="zh-CN"/>
          </a:p>
          <a:p>
            <a:r>
              <a:rPr lang="zh-CN" altLang="en-US"/>
              <a:t>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a:t>
            </a:r>
            <a:endParaRPr lang="en-US" altLang="zh-CN"/>
          </a:p>
          <a:p>
            <a:endParaRPr lang="en-US" altLang="zh-CN"/>
          </a:p>
          <a:p>
            <a:r>
              <a:rPr lang="zh-CN" altLang="en-US"/>
              <a:t>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a:t>
            </a:r>
            <a:endParaRPr lang="en-US" altLang="zh-CN"/>
          </a:p>
          <a:p>
            <a:r>
              <a:rPr lang="zh-CN" altLang="en-US"/>
              <a:t>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a:t>
            </a:r>
            <a:endParaRPr lang="en-US" altLang="zh-CN"/>
          </a:p>
          <a:p>
            <a:endParaRPr lang="en-US" altLang="zh-CN"/>
          </a:p>
          <a:p>
            <a:r>
              <a:rPr lang="zh-CN" altLang="en-US"/>
              <a:t>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a:t>
            </a:r>
            <a:r>
              <a:rPr lang="en-US" altLang="zh-CN"/>
              <a:t>3</a:t>
            </a:r>
            <a:r>
              <a:rPr lang="zh-CN" altLang="en-US"/>
              <a:t>个算法，残差中值边缘检测算法。</a:t>
            </a:r>
            <a:endParaRPr lang="en-US" altLang="zh-CN"/>
          </a:p>
          <a:p>
            <a:endParaRPr lang="en-US" altLang="zh-CN"/>
          </a:p>
          <a:p>
            <a:r>
              <a:rPr lang="zh-CN" altLang="en-US"/>
              <a:t>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19</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首先简单介绍一下研究背景和意义</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63209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我们可以从视觉效果上观察，经过二次预测得到的新的预测残差，基本上是肉眼没办法再看到明显的纹理信息了。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通过标准测试统计性能，残差中值边缘检测算法拿到了大约</a:t>
            </a:r>
            <a:r>
              <a:rPr lang="en-US" altLang="zh-CN"/>
              <a:t>7%</a:t>
            </a:r>
            <a:r>
              <a:rPr lang="zh-CN" altLang="en-US"/>
              <a:t>的码率优化，还是比较明显的优化。</a:t>
            </a:r>
            <a:endParaRPr lang="en-US" altLang="zh-CN"/>
          </a:p>
          <a:p>
            <a:endParaRPr lang="en-US" altLang="zh-CN"/>
          </a:p>
          <a:p>
            <a:r>
              <a:rPr lang="zh-CN" altLang="en-US"/>
              <a:t>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265851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最后是成果展示。</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201376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我想通过两个录好的视频展示软件和硬件的</a:t>
            </a:r>
            <a:r>
              <a:rPr lang="en-US" altLang="zh-CN"/>
              <a:t>demo</a:t>
            </a:r>
          </a:p>
          <a:p>
            <a:endParaRPr lang="en-US" altLang="zh-CN"/>
          </a:p>
          <a:p>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的便解码速度明显比</a:t>
            </a:r>
            <a:r>
              <a:rPr lang="en-US" altLang="zh-CN"/>
              <a:t>265</a:t>
            </a:r>
            <a:r>
              <a:rPr lang="zh-CN" altLang="en-US"/>
              <a:t>慢了几个等级。</a:t>
            </a:r>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24</a:t>
            </a:fld>
            <a:endParaRPr lang="zh-CN" altLang="en-US"/>
          </a:p>
        </p:txBody>
      </p:sp>
    </p:spTree>
    <p:extLst>
      <p:ext uri="{BB962C8B-B14F-4D97-AF65-F5344CB8AC3E}">
        <p14:creationId xmlns:p14="http://schemas.microsoft.com/office/powerpoint/2010/main" val="304034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a:t>
            </a:r>
            <a:endParaRPr lang="en-US" altLang="zh-CN"/>
          </a:p>
          <a:p>
            <a:endParaRPr lang="en-US" altLang="zh-CN"/>
          </a:p>
          <a:p>
            <a:r>
              <a:rPr lang="zh-CN" altLang="en-US"/>
              <a:t>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25</a:t>
            </a:fld>
            <a:endParaRPr lang="zh-CN" altLang="en-US"/>
          </a:p>
        </p:txBody>
      </p:sp>
    </p:spTree>
    <p:extLst>
      <p:ext uri="{BB962C8B-B14F-4D97-AF65-F5344CB8AC3E}">
        <p14:creationId xmlns:p14="http://schemas.microsoft.com/office/powerpoint/2010/main" val="352343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好的，我的报告到此结束，最后是发表的论文</a:t>
            </a:r>
            <a:endParaRPr lang="en-US" altLang="zh-CN"/>
          </a:p>
          <a:p>
            <a:endParaRPr lang="en-US" altLang="zh-CN"/>
          </a:p>
          <a:p>
            <a:r>
              <a:rPr lang="zh-CN" altLang="en-US"/>
              <a:t>一篇哈工大学报，中文</a:t>
            </a:r>
            <a:r>
              <a:rPr lang="en-US" altLang="zh-CN"/>
              <a:t>EI</a:t>
            </a:r>
            <a:r>
              <a:rPr lang="zh-CN" altLang="en-US"/>
              <a:t>，基本上是之前介绍的第三个算法的主体内容。</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44590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27</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28</a:t>
            </a:fld>
            <a:endParaRPr lang="zh-CN" altLang="en-US"/>
          </a:p>
        </p:txBody>
      </p:sp>
    </p:spTree>
    <p:extLst>
      <p:ext uri="{BB962C8B-B14F-4D97-AF65-F5344CB8AC3E}">
        <p14:creationId xmlns:p14="http://schemas.microsoft.com/office/powerpoint/2010/main" val="275540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29</a:t>
            </a:fld>
            <a:endParaRPr lang="zh-CN" altLang="en-US"/>
          </a:p>
        </p:txBody>
      </p:sp>
    </p:spTree>
    <p:extLst>
      <p:ext uri="{BB962C8B-B14F-4D97-AF65-F5344CB8AC3E}">
        <p14:creationId xmlns:p14="http://schemas.microsoft.com/office/powerpoint/2010/main" val="427092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也还出于快速普及的过程。所以对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30</a:t>
            </a:fld>
            <a:endParaRPr lang="zh-CN" altLang="en-US"/>
          </a:p>
        </p:txBody>
      </p:sp>
    </p:spTree>
    <p:extLst>
      <p:ext uri="{BB962C8B-B14F-4D97-AF65-F5344CB8AC3E}">
        <p14:creationId xmlns:p14="http://schemas.microsoft.com/office/powerpoint/2010/main" val="374310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31</a:t>
            </a:fld>
            <a:endParaRPr lang="zh-CN" altLang="en-US"/>
          </a:p>
        </p:txBody>
      </p:sp>
    </p:spTree>
    <p:extLst>
      <p:ext uri="{BB962C8B-B14F-4D97-AF65-F5344CB8AC3E}">
        <p14:creationId xmlns:p14="http://schemas.microsoft.com/office/powerpoint/2010/main" val="420190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第二个关键词，无损，针对无损进行研究有</a:t>
            </a:r>
            <a:r>
              <a:rPr lang="en-US" altLang="zh-CN"/>
              <a:t>2</a:t>
            </a:r>
            <a:r>
              <a:rPr lang="zh-CN" altLang="en-US"/>
              <a:t>个原因。</a:t>
            </a:r>
            <a:endParaRPr lang="en-US" altLang="zh-CN"/>
          </a:p>
          <a:p>
            <a:endParaRPr lang="en-US" altLang="zh-CN"/>
          </a:p>
          <a:p>
            <a:r>
              <a:rPr lang="zh-CN" altLang="en-US"/>
              <a:t>一是图像传感器的分辨率一直在提升，这就需要视频编码算法给出更优秀的编码效率；同时存储器的价格在下降，这让很多领域也开始使用无损编码了。</a:t>
            </a:r>
            <a:endParaRPr lang="en-US" altLang="zh-CN"/>
          </a:p>
          <a:p>
            <a:r>
              <a:rPr lang="zh-CN" altLang="en-US"/>
              <a:t>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a:t>最后一个关键词，我们仅对帧内编码进行优化。</a:t>
            </a:r>
            <a:endParaRPr lang="en-US" altLang="zh-CN" sz="900"/>
          </a:p>
          <a:p>
            <a:endParaRPr lang="en-US" altLang="zh-CN" sz="900"/>
          </a:p>
          <a:p>
            <a:r>
              <a:rPr lang="zh-CN" altLang="en-US" sz="900"/>
              <a:t>一是我们进行的项目有一个低功耗的需求，如果用上帧间编码，产生的功耗需求是我们整个系统无法接受的。</a:t>
            </a:r>
            <a:endParaRPr lang="en-US" altLang="zh-CN" sz="900"/>
          </a:p>
          <a:p>
            <a:r>
              <a:rPr lang="zh-CN" altLang="en-US" sz="900"/>
              <a:t>二是帧内编码会对关键帧产生比较大的影响，如果帧内编码优化好了，也会对整个视频序列产生比较大的优化。</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a:t>
            </a:r>
            <a:endParaRPr lang="en-US" altLang="zh-CN"/>
          </a:p>
          <a:p>
            <a:endParaRPr lang="en-US" altLang="zh-CN"/>
          </a:p>
          <a:p>
            <a:r>
              <a:rPr lang="zh-CN" altLang="en-US"/>
              <a:t>接下来简单介绍一下国内外研究现状</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40566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时间有限，就用一张简单介绍一下。</a:t>
            </a:r>
            <a:endParaRPr lang="en-US" altLang="zh-CN"/>
          </a:p>
          <a:p>
            <a:endParaRPr lang="en-US" altLang="zh-CN"/>
          </a:p>
          <a:p>
            <a:r>
              <a:rPr lang="zh-CN" altLang="en-US"/>
              <a:t>我们可以从近几年的一些顶会顶刊中看到相似的研究内容。有设法改进系数变换过程来提高编码效率的，有研究无损帧内编码的快速块划分算法的，有通过数值映射降低数据中心提高压缩率的，还有部分研究嵌入式设备的低功耗视频编码的。</a:t>
            </a:r>
            <a:endParaRPr lang="en-US" altLang="zh-CN"/>
          </a:p>
          <a:p>
            <a:endParaRPr lang="en-US" altLang="zh-CN"/>
          </a:p>
          <a:p>
            <a:r>
              <a:rPr lang="zh-CN" altLang="en-US"/>
              <a:t>这也从侧面反映了这个研究方向是有一定热度的。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157006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接下来介绍课题进行的主要工作。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896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我在课题中完成的工作主要分为两大部分，</a:t>
            </a:r>
            <a:r>
              <a:rPr lang="en-US" altLang="zh-CN"/>
              <a:t>1</a:t>
            </a:r>
            <a:r>
              <a:rPr lang="zh-CN" altLang="en-US"/>
              <a:t>是软件算法的创新，</a:t>
            </a:r>
            <a:r>
              <a:rPr lang="en-US" altLang="zh-CN"/>
              <a:t>2</a:t>
            </a:r>
            <a:r>
              <a:rPr lang="zh-CN" altLang="en-US"/>
              <a:t>是硬件实现。</a:t>
            </a:r>
            <a:endParaRPr lang="en-US" altLang="zh-CN"/>
          </a:p>
          <a:p>
            <a:endParaRPr lang="en-US" altLang="zh-CN"/>
          </a:p>
          <a:p>
            <a:r>
              <a:rPr lang="zh-CN" altLang="en-US"/>
              <a:t>软件算法创新方面课题提出了</a:t>
            </a:r>
            <a:r>
              <a:rPr lang="en-US" altLang="zh-CN"/>
              <a:t>4</a:t>
            </a:r>
            <a:r>
              <a:rPr lang="zh-CN" altLang="en-US"/>
              <a:t>个优化算法，分别是：</a:t>
            </a:r>
            <a:endParaRPr lang="en-US" altLang="zh-CN"/>
          </a:p>
          <a:p>
            <a:r>
              <a:rPr lang="en-US" altLang="zh-CN"/>
              <a:t>L</a:t>
            </a:r>
            <a:r>
              <a:rPr lang="zh-CN" altLang="en-US"/>
              <a:t>形迭代预测算法，可以通过迭代预测提高预测准确度</a:t>
            </a:r>
            <a:endParaRPr lang="en-US" altLang="zh-CN"/>
          </a:p>
          <a:p>
            <a:r>
              <a:rPr lang="en-US" altLang="zh-CN"/>
              <a:t>L</a:t>
            </a:r>
            <a:r>
              <a:rPr lang="zh-CN" altLang="en-US"/>
              <a:t>形编码块划分算法，使分块模式更加灵活</a:t>
            </a:r>
            <a:endParaRPr lang="en-US" altLang="zh-CN"/>
          </a:p>
          <a:p>
            <a:r>
              <a:rPr lang="zh-CN" altLang="en-US"/>
              <a:t>残差种植边缘检测算法，利用边缘检测进行预测，降低待编码残差的整体能量</a:t>
            </a:r>
            <a:endParaRPr lang="en-US" altLang="zh-CN"/>
          </a:p>
          <a:p>
            <a:r>
              <a:rPr lang="zh-CN" altLang="en-US"/>
              <a:t>最后是一个联合算法</a:t>
            </a:r>
            <a:endParaRPr lang="en-US" altLang="zh-CN"/>
          </a:p>
          <a:p>
            <a:endParaRPr lang="en-US" altLang="zh-CN"/>
          </a:p>
          <a:p>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9</a:t>
            </a:fld>
            <a:endParaRPr lang="zh-CN" altLang="en-US"/>
          </a:p>
        </p:txBody>
      </p:sp>
    </p:spTree>
    <p:extLst>
      <p:ext uri="{BB962C8B-B14F-4D97-AF65-F5344CB8AC3E}">
        <p14:creationId xmlns:p14="http://schemas.microsoft.com/office/powerpoint/2010/main" val="304032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725150" y="62473"/>
            <a:ext cx="1359151" cy="450323"/>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5FA581B7-E0A1-4EAE-B9AE-24BFFBDF55F2}"/>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50233CEB-1F78-40F2-83E5-EC482BC920DA}"/>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7A71B5F0-9EB4-4360-86CA-3A9E4C5A5D0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21044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357996A5-C8AA-49A4-AD57-E9FFFAC3BFC9}"/>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D26881C5-6C55-4103-8D9F-2E930F37BF45}"/>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DC6B73D-F855-4637-9D2B-B9B5C542C4F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986883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F50FD2B1-8535-4B85-BD6C-0BE1EB91BE58}"/>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F8E45612-24F4-4A88-8B0C-251C03B681FF}"/>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27DA152-25FE-4E05-8136-E1436FBE18A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261772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3F35B6B-EA37-4124-BAD2-D2C15111B26C}"/>
              </a:ext>
            </a:extLst>
          </p:cNvPr>
          <p:cNvSpPr>
            <a:spLocks noGrp="1"/>
          </p:cNvSpPr>
          <p:nvPr>
            <p:ph type="body" idx="1"/>
          </p:nvPr>
        </p:nvSpPr>
        <p:spPr>
          <a:xfrm>
            <a:off x="319544" y="1703655"/>
            <a:ext cx="4179432"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A6EAF6-88DE-460D-A229-FE6E659CA2C3}"/>
              </a:ext>
            </a:extLst>
          </p:cNvPr>
          <p:cNvSpPr>
            <a:spLocks noGrp="1"/>
          </p:cNvSpPr>
          <p:nvPr>
            <p:ph sz="half" idx="2"/>
          </p:nvPr>
        </p:nvSpPr>
        <p:spPr>
          <a:xfrm>
            <a:off x="319542" y="2527566"/>
            <a:ext cx="4179433"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28A5A8-3024-4217-A564-5679D57650FE}"/>
              </a:ext>
            </a:extLst>
          </p:cNvPr>
          <p:cNvSpPr>
            <a:spLocks noGrp="1"/>
          </p:cNvSpPr>
          <p:nvPr>
            <p:ph type="body" sz="quarter" idx="3"/>
          </p:nvPr>
        </p:nvSpPr>
        <p:spPr>
          <a:xfrm>
            <a:off x="4629149" y="1703655"/>
            <a:ext cx="4171949"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470981-B6BD-43E8-8DF3-C7976DCA4509}"/>
              </a:ext>
            </a:extLst>
          </p:cNvPr>
          <p:cNvSpPr>
            <a:spLocks noGrp="1"/>
          </p:cNvSpPr>
          <p:nvPr>
            <p:ph sz="quarter" idx="4"/>
          </p:nvPr>
        </p:nvSpPr>
        <p:spPr>
          <a:xfrm>
            <a:off x="4629149" y="2527565"/>
            <a:ext cx="4171949"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Title 1">
            <a:extLst>
              <a:ext uri="{FF2B5EF4-FFF2-40B4-BE49-F238E27FC236}">
                <a16:creationId xmlns:a16="http://schemas.microsoft.com/office/drawing/2014/main" id="{05CDAA21-2C06-4941-A7A3-19D6049D5EB9}"/>
              </a:ext>
            </a:extLst>
          </p:cNvPr>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11" name="矩形 10">
            <a:extLst>
              <a:ext uri="{FF2B5EF4-FFF2-40B4-BE49-F238E27FC236}">
                <a16:creationId xmlns:a16="http://schemas.microsoft.com/office/drawing/2014/main" id="{2FC30070-ECD0-41C8-973B-EA8DCB2929C7}"/>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2" name="直接连接符 11">
            <a:extLst>
              <a:ext uri="{FF2B5EF4-FFF2-40B4-BE49-F238E27FC236}">
                <a16:creationId xmlns:a16="http://schemas.microsoft.com/office/drawing/2014/main" id="{21E27D9C-ACA3-4926-9092-DEEA343FC5BE}"/>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4720D9B-4B2F-4D9A-B40E-81D3CADE12BE}"/>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4" name="组合 13">
            <a:extLst>
              <a:ext uri="{FF2B5EF4-FFF2-40B4-BE49-F238E27FC236}">
                <a16:creationId xmlns:a16="http://schemas.microsoft.com/office/drawing/2014/main" id="{E09CDB59-11AB-4001-8E79-443B1233823A}"/>
              </a:ext>
            </a:extLst>
          </p:cNvPr>
          <p:cNvGrpSpPr/>
          <p:nvPr userDrawn="1"/>
        </p:nvGrpSpPr>
        <p:grpSpPr>
          <a:xfrm rot="5400000">
            <a:off x="4216200" y="-153832"/>
            <a:ext cx="295541" cy="295541"/>
            <a:chOff x="-87355" y="2468254"/>
            <a:chExt cx="887453" cy="887453"/>
          </a:xfrm>
        </p:grpSpPr>
        <p:sp>
          <p:nvSpPr>
            <p:cNvPr id="15" name="直角三角形 14">
              <a:extLst>
                <a:ext uri="{FF2B5EF4-FFF2-40B4-BE49-F238E27FC236}">
                  <a16:creationId xmlns:a16="http://schemas.microsoft.com/office/drawing/2014/main" id="{6974B992-29F3-4423-82C9-C37F1E6A707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6" name="直角三角形 15">
              <a:extLst>
                <a:ext uri="{FF2B5EF4-FFF2-40B4-BE49-F238E27FC236}">
                  <a16:creationId xmlns:a16="http://schemas.microsoft.com/office/drawing/2014/main" id="{0A39C40F-2DA8-4BEC-BECB-103EEE11598F}"/>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7" name="矩形 16">
            <a:extLst>
              <a:ext uri="{FF2B5EF4-FFF2-40B4-BE49-F238E27FC236}">
                <a16:creationId xmlns:a16="http://schemas.microsoft.com/office/drawing/2014/main" id="{7CA33771-55B2-4707-9FA3-B7DEED6D70E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8" name="矩形 17">
            <a:extLst>
              <a:ext uri="{FF2B5EF4-FFF2-40B4-BE49-F238E27FC236}">
                <a16:creationId xmlns:a16="http://schemas.microsoft.com/office/drawing/2014/main" id="{6C97C451-C50C-4B17-A83B-956A7F62375D}"/>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9" name="组合 18">
            <a:extLst>
              <a:ext uri="{FF2B5EF4-FFF2-40B4-BE49-F238E27FC236}">
                <a16:creationId xmlns:a16="http://schemas.microsoft.com/office/drawing/2014/main" id="{F71CEB6D-4E9D-4591-80ED-6B4622CC8FD6}"/>
              </a:ext>
            </a:extLst>
          </p:cNvPr>
          <p:cNvGrpSpPr/>
          <p:nvPr userDrawn="1"/>
        </p:nvGrpSpPr>
        <p:grpSpPr>
          <a:xfrm>
            <a:off x="7725150" y="62473"/>
            <a:ext cx="1359151" cy="450323"/>
            <a:chOff x="7222261" y="82857"/>
            <a:chExt cx="1883669" cy="624110"/>
          </a:xfrm>
        </p:grpSpPr>
        <p:pic>
          <p:nvPicPr>
            <p:cNvPr id="20" name="图片 19">
              <a:extLst>
                <a:ext uri="{FF2B5EF4-FFF2-40B4-BE49-F238E27FC236}">
                  <a16:creationId xmlns:a16="http://schemas.microsoft.com/office/drawing/2014/main" id="{2B4B0997-6F3F-4324-BF02-EE7D982DAB2C}"/>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33FE8928-4CBB-4DD5-B385-8A4968EB3E2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23" name="矩形: 圆角 22">
            <a:extLst>
              <a:ext uri="{FF2B5EF4-FFF2-40B4-BE49-F238E27FC236}">
                <a16:creationId xmlns:a16="http://schemas.microsoft.com/office/drawing/2014/main" id="{5AAD49FA-AEB9-4D4A-8537-8B0BA6E1801A}"/>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Tree>
    <p:extLst>
      <p:ext uri="{BB962C8B-B14F-4D97-AF65-F5344CB8AC3E}">
        <p14:creationId xmlns:p14="http://schemas.microsoft.com/office/powerpoint/2010/main" val="224949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78" r:id="rId2"/>
    <p:sldLayoutId id="2147483667" r:id="rId3"/>
    <p:sldLayoutId id="2147483679" r:id="rId4"/>
    <p:sldLayoutId id="2147483680" r:id="rId5"/>
    <p:sldLayoutId id="2147483694" r:id="rId6"/>
    <p:sldLayoutId id="2147483672" r:id="rId7"/>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graphicFrame>
        <p:nvGraphicFramePr>
          <p:cNvPr id="3" name="表格 2">
            <a:extLst>
              <a:ext uri="{FF2B5EF4-FFF2-40B4-BE49-F238E27FC236}">
                <a16:creationId xmlns:a16="http://schemas.microsoft.com/office/drawing/2014/main" id="{B8C047B2-07A3-4E53-90F6-7490B10E4376}"/>
              </a:ext>
            </a:extLst>
          </p:cNvPr>
          <p:cNvGraphicFramePr>
            <a:graphicFrameLocks noGrp="1"/>
          </p:cNvGraphicFramePr>
          <p:nvPr>
            <p:extLst>
              <p:ext uri="{D42A27DB-BD31-4B8C-83A1-F6EECF244321}">
                <p14:modId xmlns:p14="http://schemas.microsoft.com/office/powerpoint/2010/main" val="1639671029"/>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 L</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3"/>
          <a:stretch>
            <a:fillRect/>
          </a:stretch>
        </p:blipFill>
        <p:spPr>
          <a:xfrm>
            <a:off x="4886325" y="2841227"/>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4"/>
          <a:stretch>
            <a:fillRect/>
          </a:stretch>
        </p:blipFill>
        <p:spPr>
          <a:xfrm>
            <a:off x="340462" y="5929342"/>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5"/>
          <a:stretch>
            <a:fillRect/>
          </a:stretch>
        </p:blipFill>
        <p:spPr>
          <a:xfrm>
            <a:off x="2681393" y="3203177"/>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6"/>
          <a:stretch>
            <a:fillRect/>
          </a:stretch>
        </p:blipFill>
        <p:spPr>
          <a:xfrm>
            <a:off x="302593" y="3203176"/>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416789"/>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3761672"/>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396946"/>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2751214"/>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2742359" y="2469365"/>
            <a:ext cx="3659281" cy="378855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提出优化算法</a:t>
            </a:r>
            <a:endParaRPr lang="en-US" altLang="zh-CN" dirty="0"/>
          </a:p>
          <a:p>
            <a:pPr lvl="1"/>
            <a:r>
              <a:rPr lang="zh-CN" altLang="en-US"/>
              <a:t>逐</a:t>
            </a:r>
            <a:r>
              <a:rPr lang="en-US" altLang="zh-CN"/>
              <a:t>L</a:t>
            </a:r>
            <a:r>
              <a:rPr lang="zh-CN" altLang="en-US"/>
              <a:t>形区域</a:t>
            </a:r>
            <a:r>
              <a:rPr lang="zh-CN" altLang="en-US" dirty="0"/>
              <a:t>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957545" y="1947834"/>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3274939" y="2241027"/>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3566841" y="2547347"/>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871538" y="2842856"/>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4174526" y="3159941"/>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4424172" y="3406191"/>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4697024" y="3674068"/>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970998" y="3946403"/>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5246719" y="4220292"/>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sp>
        <p:nvSpPr>
          <p:cNvPr id="5" name="矩形 4">
            <a:extLst>
              <a:ext uri="{FF2B5EF4-FFF2-40B4-BE49-F238E27FC236}">
                <a16:creationId xmlns:a16="http://schemas.microsoft.com/office/drawing/2014/main" id="{2A11886E-BC5C-4A49-8E2B-3C7B2079737C}"/>
              </a:ext>
            </a:extLst>
          </p:cNvPr>
          <p:cNvSpPr/>
          <p:nvPr/>
        </p:nvSpPr>
        <p:spPr>
          <a:xfrm>
            <a:off x="6886053" y="2872746"/>
            <a:ext cx="2181043" cy="819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26D1D3D-2B35-4097-83A5-C39E78529E2C}"/>
              </a:ext>
            </a:extLst>
          </p:cNvPr>
          <p:cNvSpPr/>
          <p:nvPr/>
        </p:nvSpPr>
        <p:spPr>
          <a:xfrm>
            <a:off x="929716" y="3312029"/>
            <a:ext cx="5113732" cy="21395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放大镜孤立的图标Magnifying Glass Isolated Icon素材- Canva可画">
            <a:extLst>
              <a:ext uri="{FF2B5EF4-FFF2-40B4-BE49-F238E27FC236}">
                <a16:creationId xmlns:a16="http://schemas.microsoft.com/office/drawing/2014/main" id="{7FBCD340-57B5-409F-8E8A-E637B116048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707" y="273441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D20FEC1-F058-4A4F-B847-1B36C079C237}"/>
              </a:ext>
            </a:extLst>
          </p:cNvPr>
          <p:cNvCxnSpPr>
            <a:stCxn id="5" idx="1"/>
          </p:cNvCxnSpPr>
          <p:nvPr/>
        </p:nvCxnSpPr>
        <p:spPr>
          <a:xfrm flipH="1">
            <a:off x="6043448" y="3282321"/>
            <a:ext cx="842605" cy="4095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70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3"/>
          <a:stretch>
            <a:fillRect/>
          </a:stretch>
        </p:blipFill>
        <p:spPr>
          <a:xfrm>
            <a:off x="2967871" y="2463046"/>
            <a:ext cx="3272155" cy="3272155"/>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4"/>
          <a:stretch>
            <a:fillRect/>
          </a:stretch>
        </p:blipFill>
        <p:spPr>
          <a:xfrm>
            <a:off x="2967871" y="2463046"/>
            <a:ext cx="3272155" cy="3272155"/>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5"/>
          <a:stretch>
            <a:fillRect/>
          </a:stretch>
        </p:blipFill>
        <p:spPr>
          <a:xfrm>
            <a:off x="2967871" y="2463046"/>
            <a:ext cx="3272155" cy="3272155"/>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6"/>
          <a:stretch>
            <a:fillRect/>
          </a:stretch>
        </p:blipFill>
        <p:spPr>
          <a:xfrm>
            <a:off x="2967871" y="2463046"/>
            <a:ext cx="3272155" cy="3272155"/>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7"/>
          <a:stretch>
            <a:fillRect/>
          </a:stretch>
        </p:blipFill>
        <p:spPr>
          <a:xfrm>
            <a:off x="2967871" y="2463046"/>
            <a:ext cx="3272155" cy="3272155"/>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0"/>
          <a:stretch>
            <a:fillRect/>
          </a:stretch>
        </p:blipFill>
        <p:spPr>
          <a:xfrm>
            <a:off x="2967871" y="2463046"/>
            <a:ext cx="3272155" cy="3272155"/>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1"/>
          <a:stretch>
            <a:fillRect/>
          </a:stretch>
        </p:blipFill>
        <p:spPr>
          <a:xfrm>
            <a:off x="2967871" y="2475746"/>
            <a:ext cx="3272155" cy="3272155"/>
          </a:xfrm>
          <a:prstGeom prst="rect">
            <a:avLst/>
          </a:prstGeom>
        </p:spPr>
      </p:pic>
      <p:pic>
        <p:nvPicPr>
          <p:cNvPr id="16" name="图片 15">
            <a:extLst>
              <a:ext uri="{FF2B5EF4-FFF2-40B4-BE49-F238E27FC236}">
                <a16:creationId xmlns:a16="http://schemas.microsoft.com/office/drawing/2014/main" id="{7F49B840-AD57-48A8-BB29-08A2FBCD9208}"/>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782318" y="5763510"/>
            <a:ext cx="3579363" cy="478805"/>
          </a:xfrm>
          <a:prstGeom prst="rect">
            <a:avLst/>
          </a:prstGeom>
        </p:spPr>
      </p:pic>
    </p:spTree>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446" t="654" r="-1"/>
          <a:stretch/>
        </p:blipFill>
        <p:spPr>
          <a:xfrm>
            <a:off x="2835820" y="2801244"/>
            <a:ext cx="3449002" cy="345668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674"/>
          <a:stretch/>
        </p:blipFill>
        <p:spPr>
          <a:xfrm>
            <a:off x="3898906" y="3570343"/>
            <a:ext cx="2701682"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2642889"/>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5779119"/>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701913" y="685168"/>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sp>
        <p:nvSpPr>
          <p:cNvPr id="10" name="矩形 9">
            <a:extLst>
              <a:ext uri="{FF2B5EF4-FFF2-40B4-BE49-F238E27FC236}">
                <a16:creationId xmlns:a16="http://schemas.microsoft.com/office/drawing/2014/main" id="{30D24592-D5CB-41A3-A732-AAED05576B39}"/>
              </a:ext>
            </a:extLst>
          </p:cNvPr>
          <p:cNvSpPr/>
          <p:nvPr/>
        </p:nvSpPr>
        <p:spPr>
          <a:xfrm>
            <a:off x="6701912" y="4056993"/>
            <a:ext cx="2358650" cy="8740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BC9CFB-B4CF-413F-BAC5-EA0EDA51567D}"/>
              </a:ext>
            </a:extLst>
          </p:cNvPr>
          <p:cNvSpPr/>
          <p:nvPr/>
        </p:nvSpPr>
        <p:spPr>
          <a:xfrm>
            <a:off x="670250" y="3238727"/>
            <a:ext cx="5373198" cy="22128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8D5A7BF7-9D31-4F42-90F3-FBD7F938CE0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08" y="2877895"/>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放大镜孤立的图标Magnifying Glass Isolated Icon素材- Canva可画">
            <a:extLst>
              <a:ext uri="{FF2B5EF4-FFF2-40B4-BE49-F238E27FC236}">
                <a16:creationId xmlns:a16="http://schemas.microsoft.com/office/drawing/2014/main" id="{5FA7B2A5-383D-4ACC-81AE-2DDA75D13CC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1865" y="3973592"/>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D33F1FF9-50A0-44E0-ABF4-027DEC7801FF}"/>
              </a:ext>
            </a:extLst>
          </p:cNvPr>
          <p:cNvCxnSpPr>
            <a:cxnSpLocks/>
            <a:stCxn id="10" idx="1"/>
          </p:cNvCxnSpPr>
          <p:nvPr/>
        </p:nvCxnSpPr>
        <p:spPr>
          <a:xfrm flipH="1">
            <a:off x="6036914" y="4494041"/>
            <a:ext cx="664998" cy="4370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061" y="3429000"/>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grpSp>
        <p:nvGrpSpPr>
          <p:cNvPr id="5" name="组合 4">
            <a:extLst>
              <a:ext uri="{FF2B5EF4-FFF2-40B4-BE49-F238E27FC236}">
                <a16:creationId xmlns:a16="http://schemas.microsoft.com/office/drawing/2014/main" id="{22D02260-8858-46CA-858B-DBF52DE6D471}"/>
              </a:ext>
            </a:extLst>
          </p:cNvPr>
          <p:cNvGrpSpPr/>
          <p:nvPr/>
        </p:nvGrpSpPr>
        <p:grpSpPr>
          <a:xfrm>
            <a:off x="0" y="3230647"/>
            <a:ext cx="9122974" cy="2196784"/>
            <a:chOff x="0" y="3230647"/>
            <a:chExt cx="9122974" cy="2196784"/>
          </a:xfrm>
        </p:grpSpPr>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clrChange>
                <a:clrFrom>
                  <a:srgbClr val="FFFFFF"/>
                </a:clrFrom>
                <a:clrTo>
                  <a:srgbClr val="FFFFFF">
                    <a:alpha val="0"/>
                  </a:srgbClr>
                </a:clrTo>
              </a:clrChange>
            </a:blip>
            <a:srcRect l="891" r="36404"/>
            <a:stretch/>
          </p:blipFill>
          <p:spPr>
            <a:xfrm>
              <a:off x="4869202"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799588"/>
              <a:ext cx="4869202" cy="1252772"/>
            </a:xfrm>
            <a:prstGeom prst="rect">
              <a:avLst/>
            </a:prstGeom>
          </p:spPr>
        </p:pic>
      </p:grpSp>
    </p:spTree>
    <p:extLst>
      <p:ext uri="{BB962C8B-B14F-4D97-AF65-F5344CB8AC3E}">
        <p14:creationId xmlns:p14="http://schemas.microsoft.com/office/powerpoint/2010/main" val="154627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1. </a:t>
            </a:r>
            <a:r>
              <a:rPr lang="zh-CN" altLang="en-US"/>
              <a:t>研究背景、意义</a:t>
            </a:r>
          </a:p>
        </p:txBody>
      </p:sp>
    </p:spTree>
    <p:extLst>
      <p:ext uri="{BB962C8B-B14F-4D97-AF65-F5344CB8AC3E}">
        <p14:creationId xmlns:p14="http://schemas.microsoft.com/office/powerpoint/2010/main" val="123155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clrChange>
              <a:clrFrom>
                <a:srgbClr val="FFFFFF"/>
              </a:clrFrom>
              <a:clrTo>
                <a:srgbClr val="FFFFFF">
                  <a:alpha val="0"/>
                </a:srgbClr>
              </a:clrTo>
            </a:clrChange>
          </a:blip>
          <a:srcRect t="3548" b="-1"/>
          <a:stretch/>
        </p:blipFill>
        <p:spPr>
          <a:xfrm>
            <a:off x="428730" y="3371850"/>
            <a:ext cx="8452103" cy="1884906"/>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rotWithShape="1">
          <a:blip r:embed="rId3"/>
          <a:srcRect r="1746" b="408"/>
          <a:stretch/>
        </p:blipFill>
        <p:spPr>
          <a:xfrm>
            <a:off x="6642112" y="685168"/>
            <a:ext cx="2501888" cy="4331332"/>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2367745"/>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sp>
        <p:nvSpPr>
          <p:cNvPr id="10" name="矩形 9">
            <a:extLst>
              <a:ext uri="{FF2B5EF4-FFF2-40B4-BE49-F238E27FC236}">
                <a16:creationId xmlns:a16="http://schemas.microsoft.com/office/drawing/2014/main" id="{387BE64A-CF33-41B0-AD5D-1454A45FF0DA}"/>
              </a:ext>
            </a:extLst>
          </p:cNvPr>
          <p:cNvSpPr/>
          <p:nvPr/>
        </p:nvSpPr>
        <p:spPr>
          <a:xfrm>
            <a:off x="6642111" y="4431364"/>
            <a:ext cx="2501889" cy="585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119F1A-FB27-4A32-868C-A746A80DB2ED}"/>
              </a:ext>
            </a:extLst>
          </p:cNvPr>
          <p:cNvSpPr/>
          <p:nvPr/>
        </p:nvSpPr>
        <p:spPr>
          <a:xfrm>
            <a:off x="550700" y="2436078"/>
            <a:ext cx="5536375" cy="2002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5993DABD-C6DD-4394-9749-CDE1D606E68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40" y="2039235"/>
            <a:ext cx="853281" cy="819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5A095F08-DDE9-4AF0-BFA7-87980A245CDE}"/>
              </a:ext>
            </a:extLst>
          </p:cNvPr>
          <p:cNvCxnSpPr>
            <a:cxnSpLocks/>
            <a:stCxn id="10" idx="1"/>
            <a:endCxn id="7" idx="3"/>
          </p:cNvCxnSpPr>
          <p:nvPr/>
        </p:nvCxnSpPr>
        <p:spPr>
          <a:xfrm flipH="1" flipV="1">
            <a:off x="6124575" y="3800881"/>
            <a:ext cx="517536" cy="92305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Picture 2" descr="放大镜孤立的图标Magnifying Glass Isolated Icon素材- Canva可画">
            <a:extLst>
              <a:ext uri="{FF2B5EF4-FFF2-40B4-BE49-F238E27FC236}">
                <a16:creationId xmlns:a16="http://schemas.microsoft.com/office/drawing/2014/main" id="{DA250236-4AD0-4586-93F2-6C7319F8C8C3}"/>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8010" y="4316432"/>
            <a:ext cx="288199" cy="2766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5EDEBA1-7DFC-44C4-8DE7-0A22CF9881F1}"/>
              </a:ext>
            </a:extLst>
          </p:cNvPr>
          <p:cNvPicPr>
            <a:picLocks noChangeAspect="1"/>
          </p:cNvPicPr>
          <p:nvPr/>
        </p:nvPicPr>
        <p:blipFill>
          <a:blip r:embed="rId5"/>
          <a:stretch>
            <a:fillRect/>
          </a:stretch>
        </p:blipFill>
        <p:spPr>
          <a:xfrm>
            <a:off x="550700" y="5480269"/>
            <a:ext cx="5536375" cy="1250149"/>
          </a:xfrm>
          <a:prstGeom prst="rect">
            <a:avLst/>
          </a:prstGeom>
        </p:spPr>
      </p:pic>
      <p:pic>
        <p:nvPicPr>
          <p:cNvPr id="22" name="图片 21">
            <a:extLst>
              <a:ext uri="{FF2B5EF4-FFF2-40B4-BE49-F238E27FC236}">
                <a16:creationId xmlns:a16="http://schemas.microsoft.com/office/drawing/2014/main" id="{41077C43-4E10-4958-B2B3-3641250FA474}"/>
              </a:ext>
            </a:extLst>
          </p:cNvPr>
          <p:cNvPicPr>
            <a:picLocks noChangeAspect="1"/>
          </p:cNvPicPr>
          <p:nvPr/>
        </p:nvPicPr>
        <p:blipFill>
          <a:blip r:embed="rId6"/>
          <a:stretch>
            <a:fillRect/>
          </a:stretch>
        </p:blipFill>
        <p:spPr>
          <a:xfrm>
            <a:off x="550700" y="4765332"/>
            <a:ext cx="5536376" cy="836807"/>
          </a:xfrm>
          <a:prstGeom prst="rect">
            <a:avLst/>
          </a:prstGeom>
        </p:spPr>
      </p:pic>
    </p:spTree>
    <p:extLst>
      <p:ext uri="{BB962C8B-B14F-4D97-AF65-F5344CB8AC3E}">
        <p14:creationId xmlns:p14="http://schemas.microsoft.com/office/powerpoint/2010/main" val="186908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a:t>算法</a:t>
            </a:r>
            <a:r>
              <a:rPr lang="en-US" altLang="zh-CN"/>
              <a:t>4 </a:t>
            </a: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3"/>
          <a:stretch>
            <a:fillRect/>
          </a:stretch>
        </p:blipFill>
        <p:spPr>
          <a:xfrm>
            <a:off x="6964372" y="685168"/>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4"/>
          <a:stretch>
            <a:fillRect/>
          </a:stretch>
        </p:blipFill>
        <p:spPr>
          <a:xfrm>
            <a:off x="5791200" y="4114168"/>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5"/>
          <a:stretch>
            <a:fillRect/>
          </a:stretch>
        </p:blipFill>
        <p:spPr>
          <a:xfrm>
            <a:off x="571940" y="2999861"/>
            <a:ext cx="4822404" cy="2395269"/>
          </a:xfrm>
          <a:prstGeom prst="rect">
            <a:avLst/>
          </a:prstGeom>
        </p:spPr>
      </p:pic>
      <p:sp>
        <p:nvSpPr>
          <p:cNvPr id="9" name="矩形 8">
            <a:extLst>
              <a:ext uri="{FF2B5EF4-FFF2-40B4-BE49-F238E27FC236}">
                <a16:creationId xmlns:a16="http://schemas.microsoft.com/office/drawing/2014/main" id="{C5E76E98-DA6C-4434-9B33-8C5007796853}"/>
              </a:ext>
            </a:extLst>
          </p:cNvPr>
          <p:cNvSpPr/>
          <p:nvPr/>
        </p:nvSpPr>
        <p:spPr>
          <a:xfrm>
            <a:off x="6913502" y="3357291"/>
            <a:ext cx="2230498" cy="75687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0E00B7-E982-40F7-B8A6-0D4ECCF281A4}"/>
              </a:ext>
            </a:extLst>
          </p:cNvPr>
          <p:cNvSpPr/>
          <p:nvPr/>
        </p:nvSpPr>
        <p:spPr>
          <a:xfrm>
            <a:off x="571940" y="3007762"/>
            <a:ext cx="4822404" cy="23952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放大镜孤立的图标Magnifying Glass Isolated Icon素材- Canva可画">
            <a:extLst>
              <a:ext uri="{FF2B5EF4-FFF2-40B4-BE49-F238E27FC236}">
                <a16:creationId xmlns:a16="http://schemas.microsoft.com/office/drawing/2014/main" id="{5DB050B1-3169-40FE-AB2F-33415DE4110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298" y="2646930"/>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放大镜孤立的图标Magnifying Glass Isolated Icon素材- Canva可画">
            <a:extLst>
              <a:ext uri="{FF2B5EF4-FFF2-40B4-BE49-F238E27FC236}">
                <a16:creationId xmlns:a16="http://schemas.microsoft.com/office/drawing/2014/main" id="{16FCAB37-EC7A-43AF-8393-738195A386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5945" y="327298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C6F8986C-7145-4E58-ACBC-CFAD6F6827B8}"/>
              </a:ext>
            </a:extLst>
          </p:cNvPr>
          <p:cNvCxnSpPr>
            <a:cxnSpLocks/>
            <a:stCxn id="9" idx="1"/>
            <a:endCxn id="10" idx="3"/>
          </p:cNvCxnSpPr>
          <p:nvPr/>
        </p:nvCxnSpPr>
        <p:spPr>
          <a:xfrm flipH="1">
            <a:off x="5394344" y="3735730"/>
            <a:ext cx="1519158" cy="4696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4. </a:t>
            </a:r>
            <a:r>
              <a:rPr lang="zh-CN" altLang="en-US"/>
              <a:t>成果展示</a:t>
            </a:r>
          </a:p>
        </p:txBody>
      </p:sp>
    </p:spTree>
    <p:extLst>
      <p:ext uri="{BB962C8B-B14F-4D97-AF65-F5344CB8AC3E}">
        <p14:creationId xmlns:p14="http://schemas.microsoft.com/office/powerpoint/2010/main" val="265451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pic>
        <p:nvPicPr>
          <p:cNvPr id="9" name="sw_demo">
            <a:hlinkClick r:id="" action="ppaction://media"/>
            <a:extLst>
              <a:ext uri="{FF2B5EF4-FFF2-40B4-BE49-F238E27FC236}">
                <a16:creationId xmlns:a16="http://schemas.microsoft.com/office/drawing/2014/main" id="{5EA32165-F64E-425E-9013-B1B70FA894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58561"/>
            <a:ext cx="9144000" cy="3857625"/>
          </a:xfrm>
          <a:prstGeom prst="rect">
            <a:avLst/>
          </a:prstGeom>
        </p:spPr>
      </p:pic>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软件 </a:t>
            </a:r>
            <a:r>
              <a:rPr lang="en-US" altLang="zh-CN"/>
              <a:t>demo</a:t>
            </a:r>
            <a:endParaRPr lang="zh-CN" altLang="en-US" dirty="0"/>
          </a:p>
        </p:txBody>
      </p:sp>
    </p:spTree>
    <p:extLst>
      <p:ext uri="{BB962C8B-B14F-4D97-AF65-F5344CB8AC3E}">
        <p14:creationId xmlns:p14="http://schemas.microsoft.com/office/powerpoint/2010/main" val="38575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8F42B4-5D41-4079-9A55-83208112A551}"/>
              </a:ext>
            </a:extLst>
          </p:cNvPr>
          <p:cNvPicPr>
            <a:picLocks noChangeAspect="1"/>
          </p:cNvPicPr>
          <p:nvPr/>
        </p:nvPicPr>
        <p:blipFill>
          <a:blip r:embed="rId5"/>
          <a:stretch>
            <a:fillRect/>
          </a:stretch>
        </p:blipFill>
        <p:spPr>
          <a:xfrm>
            <a:off x="1254817" y="2256743"/>
            <a:ext cx="6611007" cy="3730540"/>
          </a:xfrm>
          <a:prstGeom prst="rect">
            <a:avLst/>
          </a:prstGeom>
        </p:spPr>
      </p:pic>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硬件 </a:t>
            </a:r>
            <a:r>
              <a:rPr lang="en-US" altLang="zh-CN"/>
              <a:t>demo</a:t>
            </a:r>
            <a:endParaRPr lang="zh-CN" altLang="en-US" dirty="0"/>
          </a:p>
        </p:txBody>
      </p:sp>
      <p:pic>
        <p:nvPicPr>
          <p:cNvPr id="4" name="hw_demo">
            <a:hlinkClick r:id="" action="ppaction://media"/>
            <a:extLst>
              <a:ext uri="{FF2B5EF4-FFF2-40B4-BE49-F238E27FC236}">
                <a16:creationId xmlns:a16="http://schemas.microsoft.com/office/drawing/2014/main" id="{88855EBE-F9F5-4A62-962F-A3A63A0319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58561"/>
            <a:ext cx="9144000" cy="3857625"/>
          </a:xfrm>
          <a:prstGeom prst="rect">
            <a:avLst/>
          </a:prstGeom>
        </p:spPr>
      </p:pic>
    </p:spTree>
    <p:extLst>
      <p:ext uri="{BB962C8B-B14F-4D97-AF65-F5344CB8AC3E}">
        <p14:creationId xmlns:p14="http://schemas.microsoft.com/office/powerpoint/2010/main" val="2808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4CE51-B789-4158-AC26-452448E2980F}"/>
              </a:ext>
            </a:extLst>
          </p:cNvPr>
          <p:cNvSpPr>
            <a:spLocks noGrp="1"/>
          </p:cNvSpPr>
          <p:nvPr>
            <p:ph type="title"/>
          </p:nvPr>
        </p:nvSpPr>
        <p:spPr/>
        <p:txBody>
          <a:bodyPr>
            <a:normAutofit fontScale="90000"/>
          </a:bodyPr>
          <a:lstStyle/>
          <a:p>
            <a:r>
              <a:rPr lang="zh-CN" altLang="en-US"/>
              <a:t>答辩学生发表的学术论文</a:t>
            </a:r>
          </a:p>
        </p:txBody>
      </p:sp>
      <p:sp>
        <p:nvSpPr>
          <p:cNvPr id="3" name="内容占位符 2">
            <a:extLst>
              <a:ext uri="{FF2B5EF4-FFF2-40B4-BE49-F238E27FC236}">
                <a16:creationId xmlns:a16="http://schemas.microsoft.com/office/drawing/2014/main" id="{3BE54112-4CC7-4A59-B83B-C49513CC34AB}"/>
              </a:ext>
            </a:extLst>
          </p:cNvPr>
          <p:cNvSpPr>
            <a:spLocks noGrp="1"/>
          </p:cNvSpPr>
          <p:nvPr>
            <p:ph idx="1"/>
          </p:nvPr>
        </p:nvSpPr>
        <p:spPr/>
        <p:txBody>
          <a:bodyPr/>
          <a:lstStyle/>
          <a:p>
            <a:r>
              <a:rPr lang="zh-CN" altLang="en-US"/>
              <a:t>应用于 </a:t>
            </a:r>
            <a:r>
              <a:rPr lang="en-US" altLang="zh-CN"/>
              <a:t>H.26X </a:t>
            </a:r>
            <a:r>
              <a:rPr lang="zh-CN" altLang="en-US"/>
              <a:t>的通用无损帧内编码优化算法</a:t>
            </a:r>
            <a:r>
              <a:rPr lang="en-US" altLang="zh-CN"/>
              <a:t> </a:t>
            </a:r>
          </a:p>
          <a:p>
            <a:pPr marL="342000" indent="-342000">
              <a:buNone/>
            </a:pPr>
            <a:r>
              <a:rPr lang="en-US" altLang="zh-CN"/>
              <a:t>	</a:t>
            </a:r>
            <a:r>
              <a:rPr lang="zh-CN" altLang="en-US"/>
              <a:t>哈尔滨工业大学学报</a:t>
            </a:r>
            <a:endParaRPr lang="en-US" altLang="zh-CN"/>
          </a:p>
          <a:p>
            <a:pPr marL="342000" indent="-342000">
              <a:buNone/>
            </a:pPr>
            <a:r>
              <a:rPr lang="en-US" altLang="zh-CN"/>
              <a:t>	2021, 53(8)</a:t>
            </a:r>
          </a:p>
          <a:p>
            <a:pPr marL="342000" indent="-342000">
              <a:buNone/>
            </a:pPr>
            <a:r>
              <a:rPr lang="en-US" altLang="zh-CN"/>
              <a:t>	(</a:t>
            </a:r>
            <a:r>
              <a:rPr lang="zh-CN" altLang="en-US"/>
              <a:t>中文 </a:t>
            </a:r>
            <a:r>
              <a:rPr lang="en-US" altLang="zh-CN"/>
              <a:t>EI </a:t>
            </a:r>
            <a:r>
              <a:rPr lang="zh-CN" altLang="en-US"/>
              <a:t>期刊</a:t>
            </a:r>
            <a:r>
              <a:rPr lang="en-US" altLang="zh-CN"/>
              <a:t>, </a:t>
            </a:r>
            <a:r>
              <a:rPr lang="zh-CN" altLang="en-US"/>
              <a:t>已录用</a:t>
            </a:r>
            <a:r>
              <a:rPr lang="en-US" altLang="zh-CN"/>
              <a:t>)</a:t>
            </a:r>
          </a:p>
        </p:txBody>
      </p:sp>
    </p:spTree>
    <p:extLst>
      <p:ext uri="{BB962C8B-B14F-4D97-AF65-F5344CB8AC3E}">
        <p14:creationId xmlns:p14="http://schemas.microsoft.com/office/powerpoint/2010/main" val="397586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0436B7-53F2-4601-93F3-9A18A11D7045}"/>
              </a:ext>
            </a:extLst>
          </p:cNvPr>
          <p:cNvSpPr>
            <a:spLocks noGrp="1"/>
          </p:cNvSpPr>
          <p:nvPr>
            <p:ph type="ctrTitle"/>
          </p:nvPr>
        </p:nvSpPr>
        <p:spPr/>
        <p:txBody>
          <a:bodyPr>
            <a:normAutofit/>
          </a:bodyPr>
          <a:lstStyle/>
          <a:p>
            <a:r>
              <a:rPr lang="zh-CN" altLang="en-US"/>
              <a:t>谢谢！</a:t>
            </a:r>
          </a:p>
        </p:txBody>
      </p:sp>
    </p:spTree>
    <p:extLst>
      <p:ext uri="{BB962C8B-B14F-4D97-AF65-F5344CB8AC3E}">
        <p14:creationId xmlns:p14="http://schemas.microsoft.com/office/powerpoint/2010/main" val="280856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00492" y="2768771"/>
            <a:ext cx="3543015" cy="4089229"/>
          </a:xfrm>
          <a:prstGeom prst="rect">
            <a:avLst/>
          </a:prstGeom>
        </p:spPr>
      </p:pic>
    </p:spTree>
    <p:extLst>
      <p:ext uri="{BB962C8B-B14F-4D97-AF65-F5344CB8AC3E}">
        <p14:creationId xmlns:p14="http://schemas.microsoft.com/office/powerpoint/2010/main" val="157233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100" y="3114413"/>
            <a:ext cx="8051800" cy="3143511"/>
          </a:xfrm>
          <a:prstGeom prst="rect">
            <a:avLst/>
          </a:prstGeom>
        </p:spPr>
      </p:pic>
    </p:spTree>
    <p:extLst>
      <p:ext uri="{BB962C8B-B14F-4D97-AF65-F5344CB8AC3E}">
        <p14:creationId xmlns:p14="http://schemas.microsoft.com/office/powerpoint/2010/main" val="77048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en-US" altLang="zh-CN" sz="1800" b="1">
                <a:solidFill>
                  <a:srgbClr val="C00000"/>
                </a:solidFill>
              </a:rPr>
              <a:t>H.265</a:t>
            </a:r>
          </a:p>
          <a:p>
            <a:pPr marL="914400" lvl="2" indent="0">
              <a:buNone/>
            </a:pPr>
            <a:r>
              <a:rPr lang="zh-CN" altLang="en-US"/>
              <a:t>性能、复杂度、兼容性良好</a:t>
            </a:r>
            <a:endParaRPr lang="en-US" altLang="zh-CN"/>
          </a:p>
          <a:p>
            <a:pPr marL="914400" lvl="2" indent="0">
              <a:buNone/>
            </a:pPr>
            <a:r>
              <a:rPr lang="en-US" altLang="zh-CN"/>
              <a:t>H.26X </a:t>
            </a:r>
            <a:r>
              <a:rPr lang="zh-CN" altLang="en-US"/>
              <a:t>系列是应用最广泛的视频编码标准</a:t>
            </a:r>
          </a:p>
        </p:txBody>
      </p:sp>
      <p:grpSp>
        <p:nvGrpSpPr>
          <p:cNvPr id="5" name="组合 4">
            <a:extLst>
              <a:ext uri="{FF2B5EF4-FFF2-40B4-BE49-F238E27FC236}">
                <a16:creationId xmlns:a16="http://schemas.microsoft.com/office/drawing/2014/main" id="{E1478383-0E27-4C5A-ACB7-23D270C1CF68}"/>
              </a:ext>
            </a:extLst>
          </p:cNvPr>
          <p:cNvGrpSpPr/>
          <p:nvPr/>
        </p:nvGrpSpPr>
        <p:grpSpPr>
          <a:xfrm>
            <a:off x="355404" y="3576589"/>
            <a:ext cx="8433191" cy="1427490"/>
            <a:chOff x="703385" y="3878040"/>
            <a:chExt cx="7958294" cy="1347104"/>
          </a:xfrm>
        </p:grpSpPr>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clrChange>
                <a:clrFrom>
                  <a:srgbClr val="ECECEC"/>
                </a:clrFrom>
                <a:clrTo>
                  <a:srgbClr val="ECECEC">
                    <a:alpha val="0"/>
                  </a:srgbClr>
                </a:clrTo>
              </a:clrChange>
              <a:extLst>
                <a:ext uri="{28A0092B-C50C-407E-A947-70E740481C1C}">
                  <a14:useLocalDpi xmlns:a14="http://schemas.microsoft.com/office/drawing/2010/main" val="0"/>
                </a:ext>
              </a:extLst>
            </a:blip>
            <a:srcRect l="4570" t="14351" r="4322" b="41322"/>
            <a:stretch/>
          </p:blipFill>
          <p:spPr bwMode="auto">
            <a:xfrm>
              <a:off x="703385" y="3878040"/>
              <a:ext cx="7958294" cy="1347104"/>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624020C2-CBE7-4D95-AD03-C21492992811}"/>
                </a:ext>
              </a:extLst>
            </p:cNvPr>
            <p:cNvSpPr/>
            <p:nvPr/>
          </p:nvSpPr>
          <p:spPr>
            <a:xfrm>
              <a:off x="1701800" y="4648199"/>
              <a:ext cx="1568450"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2910627-5416-4D5C-8143-AE65C57113F1}"/>
                </a:ext>
              </a:extLst>
            </p:cNvPr>
            <p:cNvSpPr/>
            <p:nvPr/>
          </p:nvSpPr>
          <p:spPr>
            <a:xfrm>
              <a:off x="4652506" y="4648199"/>
              <a:ext cx="2021343"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grpSp>
        <p:nvGrpSpPr>
          <p:cNvPr id="4" name="组合 3">
            <a:extLst>
              <a:ext uri="{FF2B5EF4-FFF2-40B4-BE49-F238E27FC236}">
                <a16:creationId xmlns:a16="http://schemas.microsoft.com/office/drawing/2014/main" id="{47DA7FB1-565A-4932-8515-FA2EB9A41B91}"/>
              </a:ext>
            </a:extLst>
          </p:cNvPr>
          <p:cNvGrpSpPr/>
          <p:nvPr/>
        </p:nvGrpSpPr>
        <p:grpSpPr>
          <a:xfrm>
            <a:off x="143196" y="2505516"/>
            <a:ext cx="8681261" cy="3533333"/>
            <a:chOff x="143196" y="2505516"/>
            <a:chExt cx="8681261" cy="3533333"/>
          </a:xfrm>
        </p:grpSpPr>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196" y="2943418"/>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6362" y="2505516"/>
              <a:ext cx="4238095" cy="3533333"/>
            </a:xfrm>
            <a:prstGeom prst="rect">
              <a:avLst/>
            </a:prstGeom>
          </p:spPr>
        </p:pic>
      </p:grpSp>
    </p:spTree>
    <p:extLst>
      <p:ext uri="{BB962C8B-B14F-4D97-AF65-F5344CB8AC3E}">
        <p14:creationId xmlns:p14="http://schemas.microsoft.com/office/powerpoint/2010/main" val="28371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1634458" y="2835815"/>
            <a:ext cx="5875084" cy="3422109"/>
          </a:xfrm>
          <a:prstGeom prst="rect">
            <a:avLst/>
          </a:prstGeom>
        </p:spPr>
      </p:pic>
    </p:spTree>
    <p:extLst>
      <p:ext uri="{BB962C8B-B14F-4D97-AF65-F5344CB8AC3E}">
        <p14:creationId xmlns:p14="http://schemas.microsoft.com/office/powerpoint/2010/main" val="42793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grpSp>
        <p:nvGrpSpPr>
          <p:cNvPr id="4" name="组合 3">
            <a:extLst>
              <a:ext uri="{FF2B5EF4-FFF2-40B4-BE49-F238E27FC236}">
                <a16:creationId xmlns:a16="http://schemas.microsoft.com/office/drawing/2014/main" id="{85884FDF-C852-48D7-83E5-94D4D9A41A55}"/>
              </a:ext>
            </a:extLst>
          </p:cNvPr>
          <p:cNvGrpSpPr/>
          <p:nvPr/>
        </p:nvGrpSpPr>
        <p:grpSpPr>
          <a:xfrm>
            <a:off x="-1" y="3642479"/>
            <a:ext cx="9144000" cy="2203600"/>
            <a:chOff x="-1" y="3642479"/>
            <a:chExt cx="9144000" cy="2203600"/>
          </a:xfrm>
        </p:grpSpPr>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1" y="3642783"/>
              <a:ext cx="3302616" cy="220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291" y="3642479"/>
              <a:ext cx="3779708" cy="2202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3558773" y="3643842"/>
              <a:ext cx="1549361" cy="220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研究背景、意义</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关键帧仅使用帧内编码，间接整个编码序列</a:t>
            </a:r>
          </a:p>
        </p:txBody>
      </p:sp>
      <p:grpSp>
        <p:nvGrpSpPr>
          <p:cNvPr id="11" name="组合 10">
            <a:extLst>
              <a:ext uri="{FF2B5EF4-FFF2-40B4-BE49-F238E27FC236}">
                <a16:creationId xmlns:a16="http://schemas.microsoft.com/office/drawing/2014/main" id="{6A72E6AB-FCF3-4996-B28E-66489DBE3888}"/>
              </a:ext>
            </a:extLst>
          </p:cNvPr>
          <p:cNvGrpSpPr/>
          <p:nvPr/>
        </p:nvGrpSpPr>
        <p:grpSpPr>
          <a:xfrm>
            <a:off x="633284" y="3255666"/>
            <a:ext cx="7877431" cy="3002258"/>
            <a:chOff x="1132369" y="3310266"/>
            <a:chExt cx="6869191" cy="2617996"/>
          </a:xfrm>
        </p:grpSpPr>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3512"/>
            <a:stretch/>
          </p:blipFill>
          <p:spPr bwMode="auto">
            <a:xfrm>
              <a:off x="2631480" y="3310266"/>
              <a:ext cx="5370080" cy="120390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2016993" y="3788103"/>
              <a:ext cx="614487"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1132370" y="3529064"/>
              <a:ext cx="1035945" cy="345315"/>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9" name="文本框 8">
              <a:extLst>
                <a:ext uri="{FF2B5EF4-FFF2-40B4-BE49-F238E27FC236}">
                  <a16:creationId xmlns:a16="http://schemas.microsoft.com/office/drawing/2014/main" id="{14E3376A-A0A5-4EC5-AFFE-B1A2FC713CE9}"/>
                </a:ext>
              </a:extLst>
            </p:cNvPr>
            <p:cNvSpPr txBox="1"/>
            <p:nvPr/>
          </p:nvSpPr>
          <p:spPr>
            <a:xfrm>
              <a:off x="1132369" y="4514168"/>
              <a:ext cx="1035945" cy="60430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pic>
          <p:nvPicPr>
            <p:cNvPr id="12" name="Picture 2" descr="视频帧名词解释- WebRTC 学习指南">
              <a:extLst>
                <a:ext uri="{FF2B5EF4-FFF2-40B4-BE49-F238E27FC236}">
                  <a16:creationId xmlns:a16="http://schemas.microsoft.com/office/drawing/2014/main" id="{028B1C06-7833-40AE-8DF2-40F0D8A0C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2850" b="10662"/>
            <a:stretch/>
          </p:blipFill>
          <p:spPr bwMode="auto">
            <a:xfrm>
              <a:off x="2631480" y="4724359"/>
              <a:ext cx="5370080" cy="1203903"/>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77975200-C4B2-44F8-BAC8-FAD8837223AC}"/>
                </a:ext>
              </a:extLst>
            </p:cNvPr>
            <p:cNvSpPr/>
            <p:nvPr/>
          </p:nvSpPr>
          <p:spPr>
            <a:xfrm rot="1305486">
              <a:off x="2042203" y="4773669"/>
              <a:ext cx="923984"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10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2. </a:t>
            </a:r>
            <a:r>
              <a:rPr lang="zh-CN" altLang="en-US"/>
              <a:t>研究现状</a:t>
            </a:r>
          </a:p>
        </p:txBody>
      </p:sp>
    </p:spTree>
    <p:extLst>
      <p:ext uri="{BB962C8B-B14F-4D97-AF65-F5344CB8AC3E}">
        <p14:creationId xmlns:p14="http://schemas.microsoft.com/office/powerpoint/2010/main" val="14872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sz="1600"/>
              <a:t>TCSVT. Lossless image and intra-frame compression with integer-to-integer DST</a:t>
            </a:r>
          </a:p>
          <a:p>
            <a:pPr lvl="1"/>
            <a:r>
              <a:rPr lang="zh-CN" altLang="en-US"/>
              <a:t>改进无损帧内编码的“变换”过程</a:t>
            </a:r>
            <a:endParaRPr lang="en-US" altLang="zh-CN"/>
          </a:p>
          <a:p>
            <a:pPr lvl="1"/>
            <a:endParaRPr lang="en-US" altLang="zh-CN"/>
          </a:p>
          <a:p>
            <a:r>
              <a:rPr lang="en-US" altLang="zh-CN" sz="1600"/>
              <a:t>ICIP. A fast lossless implementation of the intra subpartition mode for VVC </a:t>
            </a:r>
          </a:p>
          <a:p>
            <a:pPr lvl="1"/>
            <a:r>
              <a:rPr lang="zh-CN" altLang="en-US"/>
              <a:t>无损帧内编码的快速编码块划分</a:t>
            </a:r>
            <a:endParaRPr lang="en-US" altLang="zh-CN"/>
          </a:p>
          <a:p>
            <a:pPr lvl="1"/>
            <a:endParaRPr lang="zh-CN" altLang="en-US"/>
          </a:p>
          <a:p>
            <a:r>
              <a:rPr lang="en-US" altLang="zh-CN" sz="1600"/>
              <a:t>TIP. Piecewise mapping in HEVC lossless intra-prediction coding</a:t>
            </a:r>
          </a:p>
          <a:p>
            <a:pPr lvl="1"/>
            <a:r>
              <a:rPr lang="zh-CN" altLang="en-US"/>
              <a:t>通过映射降低无损帧内编码的系数能量</a:t>
            </a:r>
            <a:endParaRPr lang="en-US" altLang="zh-CN"/>
          </a:p>
          <a:p>
            <a:pPr lvl="1"/>
            <a:endParaRPr lang="zh-CN" altLang="en-US"/>
          </a:p>
          <a:p>
            <a:r>
              <a:rPr lang="en-US" altLang="zh-CN" sz="1600"/>
              <a:t>TCSVT. A low-complexity embedded compression codec design with rate control for high-definition video</a:t>
            </a:r>
          </a:p>
          <a:p>
            <a:pPr lvl="1"/>
            <a:r>
              <a:rPr lang="zh-CN" altLang="en-US"/>
              <a:t>嵌入式低功耗帧内视频编码器</a:t>
            </a:r>
          </a:p>
          <a:p>
            <a:pPr lvl="1"/>
            <a:endParaRPr lang="zh-CN" altLang="en-US" dirty="0"/>
          </a:p>
        </p:txBody>
      </p:sp>
    </p:spTree>
    <p:extLst>
      <p:ext uri="{BB962C8B-B14F-4D97-AF65-F5344CB8AC3E}">
        <p14:creationId xmlns:p14="http://schemas.microsoft.com/office/powerpoint/2010/main" val="15268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3. </a:t>
            </a:r>
            <a:r>
              <a:rPr lang="zh-CN" altLang="en-US"/>
              <a:t>课题主要工作</a:t>
            </a:r>
          </a:p>
        </p:txBody>
      </p:sp>
    </p:spTree>
    <p:extLst>
      <p:ext uri="{BB962C8B-B14F-4D97-AF65-F5344CB8AC3E}">
        <p14:creationId xmlns:p14="http://schemas.microsoft.com/office/powerpoint/2010/main" val="25403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2232CA5-AE72-4690-BF3D-1776093F1724}"/>
              </a:ext>
            </a:extLst>
          </p:cNvPr>
          <p:cNvSpPr>
            <a:spLocks noGrp="1"/>
          </p:cNvSpPr>
          <p:nvPr>
            <p:ph type="body" idx="1"/>
          </p:nvPr>
        </p:nvSpPr>
        <p:spPr/>
        <p:txBody>
          <a:bodyPr/>
          <a:lstStyle/>
          <a:p>
            <a:r>
              <a:rPr lang="zh-CN" altLang="en-US" sz="2400" b="1"/>
              <a:t>软件算法创新</a:t>
            </a:r>
            <a:endParaRPr lang="en-US" altLang="zh-CN" sz="2400" b="1"/>
          </a:p>
        </p:txBody>
      </p:sp>
      <p:sp>
        <p:nvSpPr>
          <p:cNvPr id="3" name="内容占位符 2">
            <a:extLst>
              <a:ext uri="{FF2B5EF4-FFF2-40B4-BE49-F238E27FC236}">
                <a16:creationId xmlns:a16="http://schemas.microsoft.com/office/drawing/2014/main" id="{9E533BF2-151D-4464-A32E-F0C272C3B6AA}"/>
              </a:ext>
            </a:extLst>
          </p:cNvPr>
          <p:cNvSpPr>
            <a:spLocks noGrp="1"/>
          </p:cNvSpPr>
          <p:nvPr>
            <p:ph sz="half" idx="2"/>
          </p:nvPr>
        </p:nvSpPr>
        <p:spPr/>
        <p:txBody>
          <a:bodyPr>
            <a:normAutofit/>
          </a:bodyPr>
          <a:lstStyle/>
          <a:p>
            <a:r>
              <a:rPr lang="en-US" altLang="zh-CN"/>
              <a:t>L</a:t>
            </a:r>
            <a:r>
              <a:rPr lang="zh-CN" altLang="en-US"/>
              <a:t>形迭代预测算法 </a:t>
            </a:r>
            <a:r>
              <a:rPr lang="en-US" altLang="zh-CN"/>
              <a:t>(L-IP)</a:t>
            </a:r>
          </a:p>
          <a:p>
            <a:pPr marL="457200" lvl="1" indent="0">
              <a:buNone/>
            </a:pPr>
            <a:r>
              <a:rPr lang="en-US" altLang="zh-CN" sz="1400"/>
              <a:t>L</a:t>
            </a:r>
            <a:r>
              <a:rPr lang="zh-CN" altLang="en-US" sz="1400"/>
              <a:t>形迭代预测，提高预测精度</a:t>
            </a:r>
            <a:endParaRPr lang="en-US" altLang="zh-CN" sz="1400"/>
          </a:p>
          <a:p>
            <a:r>
              <a:rPr lang="en-US" altLang="zh-CN"/>
              <a:t>L</a:t>
            </a:r>
            <a:r>
              <a:rPr lang="zh-CN" altLang="en-US"/>
              <a:t>形编码块划分算法 </a:t>
            </a:r>
            <a:r>
              <a:rPr lang="en-US" altLang="zh-CN"/>
              <a:t>(L-BP)</a:t>
            </a:r>
            <a:endParaRPr lang="en-US" altLang="zh-CN" dirty="0"/>
          </a:p>
          <a:p>
            <a:pPr marL="457200" lvl="1" indent="0">
              <a:buNone/>
            </a:pPr>
            <a:r>
              <a:rPr lang="en-US" altLang="zh-CN" sz="1400"/>
              <a:t>L</a:t>
            </a:r>
            <a:r>
              <a:rPr lang="zh-CN" altLang="en-US" sz="1400"/>
              <a:t>形编码块划分，分块更加灵活</a:t>
            </a:r>
            <a:endParaRPr lang="en-US" altLang="zh-CN" sz="1400"/>
          </a:p>
          <a:p>
            <a:r>
              <a:rPr lang="zh-CN" altLang="en-US"/>
              <a:t>残差中值边缘检测算法 </a:t>
            </a:r>
            <a:r>
              <a:rPr lang="en-US" altLang="zh-CN"/>
              <a:t>(R-MED)</a:t>
            </a:r>
          </a:p>
          <a:p>
            <a:pPr marL="457200" lvl="1" indent="0">
              <a:buNone/>
            </a:pPr>
            <a:r>
              <a:rPr lang="zh-CN" altLang="en-US" sz="1400"/>
              <a:t>利用边缘检测，降低残差能量</a:t>
            </a:r>
            <a:endParaRPr lang="en-US" altLang="zh-CN" sz="1400"/>
          </a:p>
          <a:p>
            <a:r>
              <a:rPr lang="zh-CN" altLang="en-US"/>
              <a:t>联合算法 </a:t>
            </a:r>
            <a:r>
              <a:rPr lang="en-US" altLang="zh-CN"/>
              <a:t>(L-BPIP)</a:t>
            </a:r>
            <a:endParaRPr lang="en-US" altLang="zh-CN" sz="1400" dirty="0"/>
          </a:p>
        </p:txBody>
      </p:sp>
      <p:sp>
        <p:nvSpPr>
          <p:cNvPr id="8" name="文本占位符 7">
            <a:extLst>
              <a:ext uri="{FF2B5EF4-FFF2-40B4-BE49-F238E27FC236}">
                <a16:creationId xmlns:a16="http://schemas.microsoft.com/office/drawing/2014/main" id="{FDC97D9C-D8D5-4B79-9DB6-B081F86D6C79}"/>
              </a:ext>
            </a:extLst>
          </p:cNvPr>
          <p:cNvSpPr>
            <a:spLocks noGrp="1"/>
          </p:cNvSpPr>
          <p:nvPr>
            <p:ph type="body" sz="quarter" idx="3"/>
          </p:nvPr>
        </p:nvSpPr>
        <p:spPr/>
        <p:txBody>
          <a:bodyPr/>
          <a:lstStyle/>
          <a:p>
            <a:r>
              <a:rPr lang="zh-CN" altLang="en-US" sz="2400" b="1"/>
              <a:t>硬件实现</a:t>
            </a:r>
            <a:endParaRPr lang="en-US" altLang="zh-CN" sz="2400" b="1"/>
          </a:p>
        </p:txBody>
      </p:sp>
      <p:sp>
        <p:nvSpPr>
          <p:cNvPr id="9" name="内容占位符 8">
            <a:extLst>
              <a:ext uri="{FF2B5EF4-FFF2-40B4-BE49-F238E27FC236}">
                <a16:creationId xmlns:a16="http://schemas.microsoft.com/office/drawing/2014/main" id="{D90E5C8D-12DC-4148-813A-80A6D49AA74D}"/>
              </a:ext>
            </a:extLst>
          </p:cNvPr>
          <p:cNvSpPr>
            <a:spLocks noGrp="1"/>
          </p:cNvSpPr>
          <p:nvPr>
            <p:ph sz="quarter" idx="4"/>
          </p:nvPr>
        </p:nvSpPr>
        <p:spPr/>
        <p:txBody>
          <a:bodyPr/>
          <a:lstStyle/>
          <a:p>
            <a:r>
              <a:rPr lang="en-US" altLang="zh-CN"/>
              <a:t>H.265 </a:t>
            </a:r>
            <a:r>
              <a:rPr lang="zh-CN" altLang="en-US"/>
              <a:t>硬件编码器</a:t>
            </a:r>
            <a:endParaRPr lang="en-US" altLang="zh-CN"/>
          </a:p>
          <a:p>
            <a:pPr marL="457200" lvl="1" indent="0">
              <a:buNone/>
            </a:pPr>
            <a:r>
              <a:rPr lang="zh-CN" altLang="en-US" sz="1400"/>
              <a:t>将所提算法硬件实现</a:t>
            </a:r>
            <a:endParaRPr lang="en-US" altLang="zh-CN" sz="1400"/>
          </a:p>
          <a:p>
            <a:r>
              <a:rPr lang="en-US" altLang="zh-CN"/>
              <a:t>FPGA </a:t>
            </a:r>
            <a:r>
              <a:rPr lang="zh-CN" altLang="en-US"/>
              <a:t>原型验证平台</a:t>
            </a:r>
            <a:endParaRPr lang="en-US" altLang="zh-CN"/>
          </a:p>
          <a:p>
            <a:pPr marL="457200" lvl="1" indent="0">
              <a:buNone/>
            </a:pPr>
            <a:r>
              <a:rPr lang="zh-CN" altLang="en-US" sz="1400"/>
              <a:t>将编码器映射到 </a:t>
            </a:r>
            <a:r>
              <a:rPr lang="en-US" altLang="zh-CN" sz="1400"/>
              <a:t>FPGA</a:t>
            </a:r>
          </a:p>
          <a:p>
            <a:pPr marL="457200" lvl="1" indent="0">
              <a:buNone/>
            </a:pPr>
            <a:r>
              <a:rPr lang="zh-CN" altLang="en-US" sz="1400"/>
              <a:t>实时编码验证</a:t>
            </a:r>
            <a:endParaRPr lang="en-US" altLang="zh-CN" sz="1400"/>
          </a:p>
          <a:p>
            <a:endParaRPr lang="zh-CN" altLang="en-US"/>
          </a:p>
        </p:txBody>
      </p:sp>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Tree>
    <p:extLst>
      <p:ext uri="{BB962C8B-B14F-4D97-AF65-F5344CB8AC3E}">
        <p14:creationId xmlns:p14="http://schemas.microsoft.com/office/powerpoint/2010/main" val="91702644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1689</TotalTime>
  <Words>2938</Words>
  <Application>Microsoft Office PowerPoint</Application>
  <PresentationFormat>全屏显示(4:3)</PresentationFormat>
  <Paragraphs>226</Paragraphs>
  <Slides>31</Slides>
  <Notes>31</Notes>
  <HiddenSlides>4</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Sarasa Fixed SC</vt:lpstr>
      <vt:lpstr>等线</vt:lpstr>
      <vt:lpstr>微软雅黑</vt:lpstr>
      <vt:lpstr>Century Gothic</vt:lpstr>
      <vt:lpstr>Wingdings 3</vt:lpstr>
      <vt:lpstr>丝状</vt:lpstr>
      <vt:lpstr>H.265 无损帧内编码算法优化及硬件实现</vt:lpstr>
      <vt:lpstr>1. 研究背景、意义</vt:lpstr>
      <vt:lpstr>研究背景、意义</vt:lpstr>
      <vt:lpstr>研究背景、意义</vt:lpstr>
      <vt:lpstr>研究背景、意义</vt:lpstr>
      <vt:lpstr>2. 研究现状</vt:lpstr>
      <vt:lpstr>研究现状</vt:lpstr>
      <vt:lpstr>3. 课题主要工作</vt:lpstr>
      <vt:lpstr>主要工作</vt:lpstr>
      <vt:lpstr>算法1 L形迭代预测</vt:lpstr>
      <vt:lpstr>算法1 L形迭代预测</vt:lpstr>
      <vt:lpstr>算法1 L形迭代预测</vt:lpstr>
      <vt:lpstr>算法1 L形迭代预测</vt:lpstr>
      <vt:lpstr>算法2 L形编码块划分</vt:lpstr>
      <vt:lpstr>算法2 L形编码块划分</vt:lpstr>
      <vt:lpstr>算法2 L形编码块划分</vt:lpstr>
      <vt:lpstr>算法2 L形编码块划分</vt:lpstr>
      <vt:lpstr>算法3 残差中值边缘检测</vt:lpstr>
      <vt:lpstr>算法3 残差中值边缘检测</vt:lpstr>
      <vt:lpstr>算法3 残差中值边缘检测</vt:lpstr>
      <vt:lpstr>算法3 残差中值边缘检测</vt:lpstr>
      <vt:lpstr>算法4 联合算法 </vt:lpstr>
      <vt:lpstr>4. 成果展示</vt:lpstr>
      <vt:lpstr>Demo</vt:lpstr>
      <vt:lpstr>Demo</vt:lpstr>
      <vt:lpstr>答辩学生发表的学术论文</vt:lpstr>
      <vt:lpstr>谢谢！</vt:lpstr>
      <vt:lpstr>研究现状</vt:lpstr>
      <vt:lpstr>研究现状</vt:lpstr>
      <vt:lpstr>研究现状</vt:lpstr>
      <vt:lpstr>研究现状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292</cp:revision>
  <dcterms:created xsi:type="dcterms:W3CDTF">2021-03-08T05:27:07Z</dcterms:created>
  <dcterms:modified xsi:type="dcterms:W3CDTF">2021-06-16T13:52:36Z</dcterms:modified>
</cp:coreProperties>
</file>